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4" r:id="rId3"/>
    <p:sldId id="277" r:id="rId4"/>
    <p:sldId id="278" r:id="rId5"/>
    <p:sldId id="275" r:id="rId6"/>
    <p:sldId id="276" r:id="rId7"/>
    <p:sldId id="282" r:id="rId8"/>
    <p:sldId id="283" r:id="rId9"/>
    <p:sldId id="284" r:id="rId10"/>
    <p:sldId id="285" r:id="rId11"/>
    <p:sldId id="286" r:id="rId12"/>
    <p:sldId id="258" r:id="rId13"/>
    <p:sldId id="259" r:id="rId14"/>
    <p:sldId id="260" r:id="rId15"/>
    <p:sldId id="262" r:id="rId16"/>
    <p:sldId id="263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33CC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83" autoAdjust="0"/>
  </p:normalViewPr>
  <p:slideViewPr>
    <p:cSldViewPr>
      <p:cViewPr varScale="1">
        <p:scale>
          <a:sx n="101" d="100"/>
          <a:sy n="101" d="100"/>
        </p:scale>
        <p:origin x="29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A456-BEFC-4EC2-B636-9980131723B7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53421-1358-48BF-8320-4663F19C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87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53421-1358-48BF-8320-4663F19C05E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4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130F0-E9D5-4F3B-9F7A-A53F44B8C2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7CE1A-B523-4911-A125-F807B5E459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F3117-68D6-4F4B-964C-D73807226E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388C55-CDE8-403B-AF78-1AF02BD78E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8BFE5DF-ABDF-48EC-A8BB-0D240A53A1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C2C6CA-541D-44DE-8501-F250D5486F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102B6A-8B0F-4BEB-97AD-10DFFF4FD0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4134F-13F3-436F-976D-1CCE4C48D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7D02C-9C4D-4F7A-88EC-E5AD68BBE9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46368-859F-432F-A38B-8A963CE4E8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1670D-0212-44C9-A817-372DBC5E27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DD002-3136-4CB1-9DAF-27D6F62DA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B67F7-49EB-4087-8FFE-C3167E5467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81620-1C0F-4138-BD28-093FC1D918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88D94-EDE2-4911-A89B-63239B702F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1529AF-811A-4563-AF6E-9FFE5B215F3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en.wikipedia.org/wiki/File:TallahaseePalmBeachBallotBox1.jpg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en.wikipedia.org/wiki/File:Sarah_Palin_and_John_McCain_in_Albuquerque.jpg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jpeg"/><Relationship Id="rId4" Type="http://schemas.openxmlformats.org/officeDocument/2006/relationships/hyperlink" Target="http://en.wikipedia.org/wiki/File:20081102_Obama-Springsteen_Rally_in_Cleveland.JP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President_Rutherford_Hayes_1870_-_1880_Restored.jpg" TargetMode="External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upload.wikimedia.org/wikipedia/commons/d/d4/George-W-Bush.jpeg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en.wikipedia.org/wiki/File:US_Navy_031029-N-6236G-001_A_painting_of_President_John_Adams_(1735-1826),_2nd_president_of_the_United_States,_by_Asher_B._Durand_(1767-1845)-crop.jpg" TargetMode="External"/><Relationship Id="rId11" Type="http://schemas.openxmlformats.org/officeDocument/2006/relationships/image" Target="../media/image20.jpeg"/><Relationship Id="rId5" Type="http://schemas.openxmlformats.org/officeDocument/2006/relationships/image" Target="../media/image17.jpeg"/><Relationship Id="rId10" Type="http://schemas.openxmlformats.org/officeDocument/2006/relationships/hyperlink" Target="http://en.wikipedia.org/wiki/File:Benjamin_Harrison,_head_and_shoulders_bw_photo,_1896.jpg" TargetMode="External"/><Relationship Id="rId4" Type="http://schemas.openxmlformats.org/officeDocument/2006/relationships/hyperlink" Target="http://en.wikipedia.org/wiki/File:Thomas_Jefferson_3x4.jpg" TargetMode="External"/><Relationship Id="rId9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teachpol.tcnj.edu/amer_pol_hist/thumbnail189.html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en.wikipedia.org/wiki/File:Richard_Nixon.jpg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jpeg"/><Relationship Id="rId4" Type="http://schemas.openxmlformats.org/officeDocument/2006/relationships/hyperlink" Target="http://en.wikipedia.org/wiki/File:Official_Portrait_of_President_Reagan_1981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81000"/>
            <a:ext cx="7772400" cy="1143000"/>
          </a:xfrm>
        </p:spPr>
        <p:txBody>
          <a:bodyPr/>
          <a:lstStyle/>
          <a:p>
            <a:r>
              <a:rPr lang="en-US"/>
              <a:t>Voting and Elections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2057" name="Picture 9" descr="http://i.huffpost.com/gadgets/slideshows/593/slide_593_12292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275" y="1655618"/>
            <a:ext cx="6105525" cy="4440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dirty="0"/>
              <a:t>A disturbing </a:t>
            </a:r>
            <a:r>
              <a:rPr lang="en-US" dirty="0" smtClean="0"/>
              <a:t>trend?</a:t>
            </a:r>
            <a:endParaRPr lang="en-US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76400"/>
            <a:ext cx="45720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/>
              <a:t>The amount of people who are voting has </a:t>
            </a:r>
            <a:r>
              <a:rPr lang="en-US" sz="2200" dirty="0" smtClean="0"/>
              <a:t>remained low over </a:t>
            </a:r>
            <a:r>
              <a:rPr lang="en-US" sz="2200" dirty="0"/>
              <a:t>the years.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2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 smtClean="0"/>
              <a:t>1976</a:t>
            </a:r>
            <a:r>
              <a:rPr lang="en-US" sz="2200" dirty="0"/>
              <a:t>		</a:t>
            </a:r>
            <a:r>
              <a:rPr lang="en-US" sz="2200" dirty="0" smtClean="0"/>
              <a:t>53.53%</a:t>
            </a:r>
            <a:endParaRPr lang="en-US" sz="22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 smtClean="0"/>
              <a:t>1980</a:t>
            </a:r>
            <a:r>
              <a:rPr lang="en-US" sz="2200" dirty="0"/>
              <a:t>		</a:t>
            </a:r>
            <a:r>
              <a:rPr lang="en-US" sz="2200" dirty="0" smtClean="0"/>
              <a:t>52.60%</a:t>
            </a:r>
            <a:endParaRPr lang="en-US" sz="22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 smtClean="0"/>
              <a:t>1984</a:t>
            </a:r>
            <a:r>
              <a:rPr lang="en-US" sz="2200" dirty="0"/>
              <a:t>		</a:t>
            </a:r>
            <a:r>
              <a:rPr lang="en-US" sz="2200" dirty="0" smtClean="0"/>
              <a:t>53.11%</a:t>
            </a:r>
            <a:endParaRPr lang="en-US" sz="22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 smtClean="0"/>
              <a:t>1988</a:t>
            </a:r>
            <a:r>
              <a:rPr lang="en-US" sz="2200" dirty="0"/>
              <a:t>		</a:t>
            </a:r>
            <a:r>
              <a:rPr lang="en-US" sz="2200" dirty="0" smtClean="0"/>
              <a:t>50.11%</a:t>
            </a:r>
            <a:endParaRPr lang="en-US" sz="22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 smtClean="0"/>
              <a:t>1992</a:t>
            </a:r>
            <a:r>
              <a:rPr lang="en-US" sz="2200" dirty="0"/>
              <a:t>		</a:t>
            </a:r>
            <a:r>
              <a:rPr lang="en-US" sz="2200" dirty="0" smtClean="0"/>
              <a:t>55.10%</a:t>
            </a:r>
            <a:endParaRPr lang="en-US" sz="22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 smtClean="0"/>
              <a:t>1996</a:t>
            </a:r>
            <a:r>
              <a:rPr lang="en-US" sz="2200" dirty="0"/>
              <a:t>		</a:t>
            </a:r>
            <a:r>
              <a:rPr lang="en-US" sz="2200" dirty="0" smtClean="0"/>
              <a:t>49.00%</a:t>
            </a:r>
            <a:endParaRPr lang="en-US" sz="22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 smtClean="0"/>
              <a:t>2000</a:t>
            </a:r>
            <a:r>
              <a:rPr lang="en-US" sz="2200" dirty="0"/>
              <a:t>		</a:t>
            </a:r>
            <a:r>
              <a:rPr lang="en-US" sz="2200" dirty="0" smtClean="0"/>
              <a:t>51.21%</a:t>
            </a:r>
            <a:endParaRPr lang="en-US" sz="22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 smtClean="0"/>
              <a:t>2004		56.69%</a:t>
            </a:r>
            <a:endParaRPr lang="en-US" sz="22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dirty="0" smtClean="0"/>
              <a:t>2008</a:t>
            </a:r>
            <a:r>
              <a:rPr lang="en-US" sz="1800" dirty="0" smtClean="0"/>
              <a:t>		</a:t>
            </a:r>
            <a:r>
              <a:rPr lang="en-US" sz="2200" dirty="0" smtClean="0"/>
              <a:t>57.15%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200" dirty="0" smtClean="0"/>
              <a:t>2012		57.50%</a:t>
            </a:r>
            <a:endParaRPr lang="en-US" sz="22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200" dirty="0"/>
          </a:p>
        </p:txBody>
      </p:sp>
      <p:pic>
        <p:nvPicPr>
          <p:cNvPr id="11268" name="Picture 4" descr="http://www.debates.org/uploads/images/slideshow/olemiss0191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9021" y="2971800"/>
            <a:ext cx="4351399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Excuses, Excuses, Excuses!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752600"/>
            <a:ext cx="44958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Why do you think some people choose not to vote?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Too busy		20.9%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Illness/emergency	14.8%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Not interested		12.2%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Out of town		10.2%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Other			10.2%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Didn’t like candidates	7.7%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Refused/don’t know	7.5%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Registration problems	6.9%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Forgot			4.0%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Inconvenient		2.6%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Transportation problems	2.4%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Bad weather		0.6%</a:t>
            </a:r>
          </a:p>
        </p:txBody>
      </p:sp>
      <p:pic>
        <p:nvPicPr>
          <p:cNvPr id="35848" name="Picture 8" descr="Edmonton%20Lightnin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1013" y="1752600"/>
            <a:ext cx="3400425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 u="sng" dirty="0"/>
              <a:t>Electoral College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43000"/>
            <a:ext cx="4343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b="1"/>
              <a:t>The President and VP are elected by the states through the </a:t>
            </a:r>
            <a:r>
              <a:rPr lang="en-US" sz="2000" b="1" u="sng"/>
              <a:t>electoral college</a:t>
            </a:r>
          </a:p>
          <a:p>
            <a:pPr>
              <a:lnSpc>
                <a:spcPct val="90000"/>
              </a:lnSpc>
            </a:pPr>
            <a:r>
              <a:rPr lang="en-US" sz="2000" b="1" u="sng"/>
              <a:t>A state’s number of electoral votes is equal to its combined number of Senators and Representatives in Congress</a:t>
            </a:r>
          </a:p>
          <a:p>
            <a:pPr>
              <a:lnSpc>
                <a:spcPct val="90000"/>
              </a:lnSpc>
            </a:pPr>
            <a:r>
              <a:rPr lang="en-US" sz="2000"/>
              <a:t>As Virginia has 2 Senators and 11 Representatives, we get 13 electoral votes</a:t>
            </a:r>
          </a:p>
          <a:p>
            <a:pPr>
              <a:lnSpc>
                <a:spcPct val="90000"/>
              </a:lnSpc>
            </a:pPr>
            <a:r>
              <a:rPr lang="en-US" sz="2000"/>
              <a:t>There are a total of 538 electoral votes, equal to the 100 Senators + 435 Representatives + 3 electoral votes for D.C.</a:t>
            </a:r>
          </a:p>
          <a:p>
            <a:pPr>
              <a:lnSpc>
                <a:spcPct val="90000"/>
              </a:lnSpc>
            </a:pPr>
            <a:r>
              <a:rPr lang="en-US" sz="2000" b="1"/>
              <a:t>Every state holds an election where the people vote on how to cast the state’s electoral votes for President.  This is called the</a:t>
            </a:r>
            <a:r>
              <a:rPr lang="en-US" sz="2000"/>
              <a:t> </a:t>
            </a:r>
            <a:r>
              <a:rPr lang="en-US" sz="2000" b="1" u="sng"/>
              <a:t>popular vote</a:t>
            </a:r>
          </a:p>
          <a:p>
            <a:pPr>
              <a:lnSpc>
                <a:spcPct val="90000"/>
              </a:lnSpc>
            </a:pPr>
            <a:endParaRPr lang="en-US" sz="2000" b="1"/>
          </a:p>
        </p:txBody>
      </p:sp>
      <p:pic>
        <p:nvPicPr>
          <p:cNvPr id="9218" name="Picture 2" descr="http://upload.wikimedia.org/wikipedia/commons/thumb/9/94/TallahaseePalmBeachBallotBox1.jpg/150px-TallahaseePalmBeachBallotBox1.jpg">
            <a:hlinkClick r:id="rId2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752600"/>
            <a:ext cx="2743200" cy="4023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0" y="304800"/>
            <a:ext cx="4707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2012 </a:t>
            </a:r>
            <a:r>
              <a:rPr lang="en-US" b="1" dirty="0" smtClean="0"/>
              <a:t>Presidential Election Results 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531" y="1183089"/>
            <a:ext cx="8720869" cy="5070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/>
              <a:t>Electoral College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0"/>
            <a:ext cx="47244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100" dirty="0"/>
              <a:t>It is a </a:t>
            </a:r>
            <a:r>
              <a:rPr lang="en-US" sz="2100" b="1" u="sng" dirty="0"/>
              <a:t>“winner take all” system</a:t>
            </a:r>
            <a:r>
              <a:rPr lang="en-US" sz="2100" dirty="0"/>
              <a:t> in most states. Whichever </a:t>
            </a:r>
            <a:r>
              <a:rPr lang="en-US" sz="2100" b="1" dirty="0"/>
              <a:t>candidate</a:t>
            </a:r>
            <a:r>
              <a:rPr lang="en-US" sz="2100" dirty="0"/>
              <a:t> gets the </a:t>
            </a:r>
            <a:r>
              <a:rPr lang="en-US" sz="2100" b="1" dirty="0"/>
              <a:t>most popular votes gets ALL of the state’s electoral votes</a:t>
            </a:r>
            <a:endParaRPr lang="en-US" sz="2100" dirty="0"/>
          </a:p>
          <a:p>
            <a:pPr>
              <a:lnSpc>
                <a:spcPct val="80000"/>
              </a:lnSpc>
            </a:pPr>
            <a:r>
              <a:rPr lang="en-US" sz="2100" dirty="0"/>
              <a:t>Once a candidate has won a state, its electoral votes go into its column.</a:t>
            </a:r>
          </a:p>
          <a:p>
            <a:pPr>
              <a:lnSpc>
                <a:spcPct val="80000"/>
              </a:lnSpc>
            </a:pPr>
            <a:r>
              <a:rPr lang="en-US" sz="2100"/>
              <a:t>The first candidate to get </a:t>
            </a:r>
            <a:r>
              <a:rPr lang="en-US" sz="2100" smtClean="0"/>
              <a:t>270 electoral </a:t>
            </a:r>
            <a:r>
              <a:rPr lang="en-US" sz="2100"/>
              <a:t>votes is the winner.  </a:t>
            </a:r>
            <a:r>
              <a:rPr lang="en-US" sz="2100" b="1" u="sng" dirty="0"/>
              <a:t>If no candidate receives a majority of the electoral vote, the House of Representatives chooses the President</a:t>
            </a:r>
          </a:p>
          <a:p>
            <a:pPr>
              <a:lnSpc>
                <a:spcPct val="80000"/>
              </a:lnSpc>
            </a:pPr>
            <a:r>
              <a:rPr lang="en-US" sz="2100" dirty="0"/>
              <a:t>Sometimes the candidate with the most overall votes from the people does not win the election because of the combination of states.  </a:t>
            </a:r>
          </a:p>
          <a:p>
            <a:pPr>
              <a:lnSpc>
                <a:spcPct val="80000"/>
              </a:lnSpc>
            </a:pPr>
            <a:r>
              <a:rPr lang="en-US" sz="2100" dirty="0"/>
              <a:t>The most recent example was in 2000.  Bush won the electoral college, even though Gore got 500,000+ more popular votes</a:t>
            </a:r>
          </a:p>
        </p:txBody>
      </p:sp>
      <p:pic>
        <p:nvPicPr>
          <p:cNvPr id="7170" name="Picture 2" descr="http://upload.wikimedia.org/wikipedia/commons/thumb/9/99/Sarah_Palin_and_John_McCain_in_Albuquerque.jpg/220px-Sarah_Palin_and_John_McCain_in_Albuquerque.jpg">
            <a:hlinkClick r:id="rId2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962400"/>
            <a:ext cx="3223683" cy="2417762"/>
          </a:xfrm>
          <a:prstGeom prst="rect">
            <a:avLst/>
          </a:prstGeom>
          <a:noFill/>
        </p:spPr>
      </p:pic>
      <p:pic>
        <p:nvPicPr>
          <p:cNvPr id="7172" name="Picture 4" descr="http://upload.wikimedia.org/wikipedia/commons/thumb/7/7f/20081102_Obama-Springsteen_Rally_in_Cleveland.JPG/220px-20081102_Obama-Springsteen_Rally_in_Cleveland.JPG">
            <a:hlinkClick r:id="rId4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1295400"/>
            <a:ext cx="3173941" cy="2380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Electoral Failures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4643438" y="1981200"/>
            <a:ext cx="3814762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Two times no one won a majority and the House had to choose the winner</a:t>
            </a:r>
          </a:p>
          <a:p>
            <a:pPr>
              <a:lnSpc>
                <a:spcPct val="90000"/>
              </a:lnSpc>
            </a:pPr>
            <a:r>
              <a:rPr lang="en-US" sz="2400"/>
              <a:t>This happened in 1796 and 1800</a:t>
            </a:r>
          </a:p>
          <a:p>
            <a:pPr>
              <a:lnSpc>
                <a:spcPct val="90000"/>
              </a:lnSpc>
            </a:pPr>
            <a:r>
              <a:rPr lang="en-US" sz="2400"/>
              <a:t>3 Times the Electoral College has not chosen the same President as the winner of the popular vote</a:t>
            </a:r>
          </a:p>
          <a:p>
            <a:pPr>
              <a:lnSpc>
                <a:spcPct val="90000"/>
              </a:lnSpc>
            </a:pPr>
            <a:r>
              <a:rPr lang="en-US" sz="2400"/>
              <a:t>This happened in 1876, 1888 and 2000</a:t>
            </a:r>
          </a:p>
        </p:txBody>
      </p:sp>
      <p:pic>
        <p:nvPicPr>
          <p:cNvPr id="5122" name="Picture 2" descr="File:George-W-Bush.jpeg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800600"/>
            <a:ext cx="1380744" cy="1825752"/>
          </a:xfrm>
          <a:prstGeom prst="rect">
            <a:avLst/>
          </a:prstGeom>
          <a:noFill/>
        </p:spPr>
      </p:pic>
      <p:pic>
        <p:nvPicPr>
          <p:cNvPr id="5124" name="Picture 4" descr="Portrait of Thomas Jefferson by Rembrandt Peale.">
            <a:hlinkClick r:id="rId4" tooltip="Thomas Jeffers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1852127"/>
            <a:ext cx="1524000" cy="2034073"/>
          </a:xfrm>
          <a:prstGeom prst="rect">
            <a:avLst/>
          </a:prstGeom>
          <a:noFill/>
        </p:spPr>
      </p:pic>
      <p:pic>
        <p:nvPicPr>
          <p:cNvPr id="5126" name="Picture 6" descr="A painted portrait of a man with greying hair, looking left.">
            <a:hlinkClick r:id="rId6" tooltip="John Adams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9200" y="1436913"/>
            <a:ext cx="1524000" cy="1915887"/>
          </a:xfrm>
          <a:prstGeom prst="rect">
            <a:avLst/>
          </a:prstGeom>
          <a:noFill/>
        </p:spPr>
      </p:pic>
      <p:pic>
        <p:nvPicPr>
          <p:cNvPr id="5128" name="Picture 8" descr="http://upload.wikimedia.org/wikipedia/commons/thumb/5/50/President_Rutherford_Hayes_1870_-_1880_Restored.jpg/245px-President_Rutherford_Hayes_1870_-_1880_Restored.jpg">
            <a:hlinkClick r:id="rId8" tooltip="Rutherford B. Hayes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" y="3429000"/>
            <a:ext cx="1566191" cy="1905000"/>
          </a:xfrm>
          <a:prstGeom prst="rect">
            <a:avLst/>
          </a:prstGeom>
          <a:noFill/>
        </p:spPr>
      </p:pic>
      <p:pic>
        <p:nvPicPr>
          <p:cNvPr id="5130" name="Picture 10" descr="http://upload.wikimedia.org/wikipedia/commons/thumb/f/f8/Benjamin_Harrison%2C_head_and_shoulders_bw_photo%2C_1896.jpg/225px-Benjamin_Harrison%2C_head_and_shoulders_bw_photo%2C_1896.jpg">
            <a:hlinkClick r:id="rId10" tooltip="Benjamin Harrison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76400" y="3962400"/>
            <a:ext cx="1524000" cy="193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19800"/>
            <a:ext cx="8915400" cy="838200"/>
          </a:xfrm>
        </p:spPr>
        <p:txBody>
          <a:bodyPr/>
          <a:lstStyle/>
          <a:p>
            <a:r>
              <a:rPr lang="en-US" sz="2400"/>
              <a:t>In 1796, no one had a majority as the Constitution requires.  The House of representatives chose John Adams to be President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9220" name="Picture 4" descr="image13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0150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Election of 1860</a:t>
            </a:r>
          </a:p>
        </p:txBody>
      </p:sp>
      <p:pic>
        <p:nvPicPr>
          <p:cNvPr id="13315" name="Picture 3" descr="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" y="1066800"/>
            <a:ext cx="2159000" cy="2895600"/>
          </a:xfrm>
        </p:spPr>
      </p:pic>
      <p:sp>
        <p:nvSpPr>
          <p:cNvPr id="13316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295400"/>
            <a:ext cx="4343400" cy="5334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/>
              <a:t>This was the most controversial and confusing election is U.S. history</a:t>
            </a:r>
          </a:p>
          <a:p>
            <a:pPr>
              <a:lnSpc>
                <a:spcPct val="80000"/>
              </a:lnSpc>
            </a:pPr>
            <a:r>
              <a:rPr lang="en-US" sz="2200"/>
              <a:t>The vote was divided among 4 major candidates</a:t>
            </a:r>
          </a:p>
          <a:p>
            <a:pPr>
              <a:lnSpc>
                <a:spcPct val="80000"/>
              </a:lnSpc>
            </a:pPr>
            <a:r>
              <a:rPr lang="en-US" sz="2200" b="1"/>
              <a:t>Abraham Lincoln</a:t>
            </a:r>
            <a:r>
              <a:rPr lang="en-US" sz="2200"/>
              <a:t> won, even through 6 out of 10 voters voted for someone else</a:t>
            </a:r>
          </a:p>
          <a:p>
            <a:pPr>
              <a:lnSpc>
                <a:spcPct val="80000"/>
              </a:lnSpc>
            </a:pPr>
            <a:r>
              <a:rPr lang="en-US" sz="2200"/>
              <a:t>Lincoln was not even on the ballot in most Southern states</a:t>
            </a:r>
          </a:p>
          <a:p>
            <a:pPr>
              <a:lnSpc>
                <a:spcPct val="80000"/>
              </a:lnSpc>
            </a:pPr>
            <a:r>
              <a:rPr lang="en-US" sz="2200"/>
              <a:t>His election led </a:t>
            </a:r>
            <a:r>
              <a:rPr lang="en-US" sz="2200" b="1"/>
              <a:t>South Carolina</a:t>
            </a:r>
            <a:r>
              <a:rPr lang="en-US" sz="2200"/>
              <a:t> to leave the Union in December.  Eventually 10 other Southern states would follow and form the </a:t>
            </a:r>
            <a:r>
              <a:rPr lang="en-US" sz="2200" b="1"/>
              <a:t>Confederate States</a:t>
            </a:r>
          </a:p>
          <a:p>
            <a:pPr>
              <a:lnSpc>
                <a:spcPct val="80000"/>
              </a:lnSpc>
            </a:pPr>
            <a:r>
              <a:rPr lang="en-US" sz="2200"/>
              <a:t>This led to the </a:t>
            </a:r>
            <a:r>
              <a:rPr lang="en-US" sz="2200" b="1"/>
              <a:t>Civil War</a:t>
            </a:r>
            <a:r>
              <a:rPr lang="en-US" sz="2200"/>
              <a:t> as Lincoln did not recognize their right to leave the </a:t>
            </a:r>
            <a:r>
              <a:rPr lang="en-US" sz="2200" b="1"/>
              <a:t>Union</a:t>
            </a:r>
          </a:p>
        </p:txBody>
      </p:sp>
      <p:pic>
        <p:nvPicPr>
          <p:cNvPr id="13317" name="Picture 5" descr="breckinridg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76488" y="1219200"/>
            <a:ext cx="2243137" cy="2743200"/>
          </a:xfrm>
          <a:noFill/>
          <a:ln/>
        </p:spPr>
      </p:pic>
      <p:pic>
        <p:nvPicPr>
          <p:cNvPr id="13318" name="Picture 6" descr="john-bell1thu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114800"/>
            <a:ext cx="1782763" cy="2514600"/>
          </a:xfrm>
          <a:prstGeom prst="rect">
            <a:avLst/>
          </a:prstGeom>
          <a:noFill/>
        </p:spPr>
      </p:pic>
      <p:pic>
        <p:nvPicPr>
          <p:cNvPr id="13319" name="Picture 7" descr="ihy99023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4038600"/>
            <a:ext cx="1711325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Map of the Presidential Election of 1860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87630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en-US"/>
              <a:t>Some aren’t so close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143000"/>
            <a:ext cx="4495800" cy="5715000"/>
          </a:xfrm>
        </p:spPr>
        <p:txBody>
          <a:bodyPr/>
          <a:lstStyle/>
          <a:p>
            <a:r>
              <a:rPr lang="en-US" sz="2500"/>
              <a:t>Sometimes the Presidential election is not even close in the popular vote or the electoral college</a:t>
            </a:r>
          </a:p>
          <a:p>
            <a:r>
              <a:rPr lang="en-US" sz="2500"/>
              <a:t>In </a:t>
            </a:r>
            <a:r>
              <a:rPr lang="en-US" sz="2500" b="1"/>
              <a:t>1972</a:t>
            </a:r>
            <a:r>
              <a:rPr lang="en-US" sz="2500"/>
              <a:t>, </a:t>
            </a:r>
            <a:r>
              <a:rPr lang="en-US" sz="2500" b="1"/>
              <a:t>Richard Nixon</a:t>
            </a:r>
            <a:r>
              <a:rPr lang="en-US" sz="2500"/>
              <a:t> won re-election over George McGovern </a:t>
            </a:r>
            <a:r>
              <a:rPr lang="en-US" sz="2500" b="1"/>
              <a:t>520-17</a:t>
            </a:r>
            <a:r>
              <a:rPr lang="en-US" sz="2500"/>
              <a:t> and by over 18 million popular votes</a:t>
            </a:r>
          </a:p>
          <a:p>
            <a:r>
              <a:rPr lang="en-US" sz="2500"/>
              <a:t>In </a:t>
            </a:r>
            <a:r>
              <a:rPr lang="en-US" sz="2500" b="1"/>
              <a:t>1980</a:t>
            </a:r>
            <a:r>
              <a:rPr lang="en-US" sz="2500"/>
              <a:t>, </a:t>
            </a:r>
            <a:r>
              <a:rPr lang="en-US" sz="2500" b="1"/>
              <a:t>Ronald Reagan</a:t>
            </a:r>
            <a:r>
              <a:rPr lang="en-US" sz="2500"/>
              <a:t> defeated the sitting President, Jimmy Carter </a:t>
            </a:r>
            <a:r>
              <a:rPr lang="en-US" sz="2500" b="1"/>
              <a:t>489-49</a:t>
            </a:r>
            <a:r>
              <a:rPr lang="en-US" sz="2500"/>
              <a:t>.  He was re-elected in </a:t>
            </a:r>
            <a:r>
              <a:rPr lang="en-US" sz="2500" b="1"/>
              <a:t>1984</a:t>
            </a:r>
            <a:r>
              <a:rPr lang="en-US" sz="2500"/>
              <a:t> over Walter Mondale </a:t>
            </a:r>
            <a:r>
              <a:rPr lang="en-US" sz="2500" b="1"/>
              <a:t>525-13 </a:t>
            </a:r>
            <a:r>
              <a:rPr lang="en-US" sz="2500"/>
              <a:t>and almost 17 million popular votes</a:t>
            </a:r>
          </a:p>
        </p:txBody>
      </p:sp>
      <p:pic>
        <p:nvPicPr>
          <p:cNvPr id="1026" name="Picture 2" descr="http://upload.wikimedia.org/wikipedia/commons/thumb/2/20/Richard_Nixon.jpg/245px-Richard_Nixon.jpg">
            <a:hlinkClick r:id="rId2" tooltip="Richard Nix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1" y="1066801"/>
            <a:ext cx="2209800" cy="2669800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thumb/1/16/Official_Portrait_of_President_Reagan_1981.jpg/245px-Official_Portrait_of_President_Reagan_1981.jpg">
            <a:hlinkClick r:id="rId4" tooltip="Ronald Reagan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50820" y="3914204"/>
            <a:ext cx="2234941" cy="2791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Who can vote?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All persons </a:t>
            </a:r>
            <a:r>
              <a:rPr lang="en-US" sz="2400" b="1"/>
              <a:t>over age 18</a:t>
            </a:r>
            <a:r>
              <a:rPr lang="en-US" sz="2400"/>
              <a:t> who are U.S. citizens are eligible to vote</a:t>
            </a:r>
          </a:p>
          <a:p>
            <a:pPr>
              <a:lnSpc>
                <a:spcPct val="90000"/>
              </a:lnSpc>
            </a:pPr>
            <a:r>
              <a:rPr lang="en-US" sz="2400"/>
              <a:t>Before the </a:t>
            </a:r>
            <a:r>
              <a:rPr lang="en-US" sz="2400" b="1" u="sng"/>
              <a:t>26</a:t>
            </a:r>
            <a:r>
              <a:rPr lang="en-US" sz="2400" b="1" u="sng" baseline="30000"/>
              <a:t>th</a:t>
            </a:r>
            <a:r>
              <a:rPr lang="en-US" sz="2400" b="1" u="sng"/>
              <a:t> Amendment</a:t>
            </a:r>
            <a:r>
              <a:rPr lang="en-US" sz="2400"/>
              <a:t>, you had to be 21 to vote.  It lowered the age to 18 because many were serving and dying in wars</a:t>
            </a:r>
          </a:p>
          <a:p>
            <a:pPr>
              <a:lnSpc>
                <a:spcPct val="90000"/>
              </a:lnSpc>
            </a:pPr>
            <a:r>
              <a:rPr lang="en-US" sz="2400"/>
              <a:t>Before you can vote, you must </a:t>
            </a:r>
            <a:r>
              <a:rPr lang="en-US" sz="2400" b="1" u="sng"/>
              <a:t>register to vote</a:t>
            </a:r>
          </a:p>
          <a:p>
            <a:pPr>
              <a:lnSpc>
                <a:spcPct val="90000"/>
              </a:lnSpc>
            </a:pPr>
            <a:r>
              <a:rPr lang="en-US" sz="2400"/>
              <a:t>You can </a:t>
            </a:r>
            <a:r>
              <a:rPr lang="en-US" sz="2400" b="1"/>
              <a:t>lose your right to vote</a:t>
            </a:r>
            <a:r>
              <a:rPr lang="en-US" sz="2400"/>
              <a:t> if you commit a </a:t>
            </a:r>
            <a:r>
              <a:rPr lang="en-US" sz="2400" b="1"/>
              <a:t>felony</a:t>
            </a:r>
            <a:r>
              <a:rPr lang="en-US" sz="2400"/>
              <a:t> (a serious crime)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19458" name="Picture 2" descr="http://i.huffpost.com/gadgets/slideshows/593/slide_593_12293_large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057400"/>
            <a:ext cx="4395787" cy="3196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African-Americans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676400"/>
            <a:ext cx="4267200" cy="4876800"/>
          </a:xfrm>
        </p:spPr>
        <p:txBody>
          <a:bodyPr/>
          <a:lstStyle/>
          <a:p>
            <a:r>
              <a:rPr lang="en-US" sz="2000"/>
              <a:t>African-Americans could not vote during the days of slavery</a:t>
            </a:r>
          </a:p>
          <a:p>
            <a:r>
              <a:rPr lang="en-US" sz="2000"/>
              <a:t>After the Civil War, slavery was ended</a:t>
            </a:r>
          </a:p>
          <a:p>
            <a:r>
              <a:rPr lang="en-US" sz="2000"/>
              <a:t>The </a:t>
            </a:r>
            <a:r>
              <a:rPr lang="en-US" sz="2000" b="1" u="sng"/>
              <a:t>15</a:t>
            </a:r>
            <a:r>
              <a:rPr lang="en-US" sz="2000" b="1" u="sng" baseline="30000"/>
              <a:t>th</a:t>
            </a:r>
            <a:r>
              <a:rPr lang="en-US" sz="2000" b="1" u="sng"/>
              <a:t> Amendment</a:t>
            </a:r>
            <a:r>
              <a:rPr lang="en-US" sz="2000"/>
              <a:t> </a:t>
            </a:r>
            <a:r>
              <a:rPr lang="en-US" sz="2000" b="1"/>
              <a:t>gave voting rights to African-Americans</a:t>
            </a:r>
          </a:p>
          <a:p>
            <a:r>
              <a:rPr lang="en-US" sz="2000"/>
              <a:t>Many southern states limited these rights with poll taxes and literacy tests</a:t>
            </a:r>
          </a:p>
          <a:p>
            <a:r>
              <a:rPr lang="en-US" sz="2000"/>
              <a:t>The </a:t>
            </a:r>
            <a:r>
              <a:rPr lang="en-US" sz="2000" b="1" u="sng"/>
              <a:t>24</a:t>
            </a:r>
            <a:r>
              <a:rPr lang="en-US" sz="2000" b="1" u="sng" baseline="30000"/>
              <a:t>th</a:t>
            </a:r>
            <a:r>
              <a:rPr lang="en-US" sz="2000" b="1" u="sng"/>
              <a:t> Amendment</a:t>
            </a:r>
            <a:r>
              <a:rPr lang="en-US" sz="2000"/>
              <a:t> and </a:t>
            </a:r>
            <a:r>
              <a:rPr lang="en-US" sz="2000" b="1" u="sng"/>
              <a:t>Voting Rights Act of 1965</a:t>
            </a:r>
            <a:r>
              <a:rPr lang="en-US" sz="2000"/>
              <a:t> made sure that </a:t>
            </a:r>
            <a:r>
              <a:rPr lang="en-US" sz="2000" b="1"/>
              <a:t>African-Americans got their right to vote</a:t>
            </a:r>
          </a:p>
          <a:p>
            <a:endParaRPr lang="en-US" sz="2000" b="1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257550" y="1863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3562" name="Group 10"/>
          <p:cNvGrpSpPr>
            <a:grpSpLocks/>
          </p:cNvGrpSpPr>
          <p:nvPr/>
        </p:nvGrpSpPr>
        <p:grpSpPr bwMode="auto">
          <a:xfrm>
            <a:off x="4257675" y="1863725"/>
            <a:ext cx="7143750" cy="0"/>
            <a:chOff x="0" y="0"/>
            <a:chExt cx="4500" cy="0"/>
          </a:xfrm>
        </p:grpSpPr>
        <p:sp>
          <p:nvSpPr>
            <p:cNvPr id="23561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4500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4500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23565" name="Picture 13" descr="http://i.huffpost.com/gadgets/slideshows/593/slide_593_12304_large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2438401"/>
            <a:ext cx="4079081" cy="2966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/>
              <a:t>Women's Suffrage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3886200" cy="4114800"/>
          </a:xfrm>
        </p:spPr>
        <p:txBody>
          <a:bodyPr/>
          <a:lstStyle/>
          <a:p>
            <a:r>
              <a:rPr lang="en-US" sz="2400"/>
              <a:t>Women could not vote for 144 years after the signing of the Declaration of Independence</a:t>
            </a:r>
          </a:p>
          <a:p>
            <a:r>
              <a:rPr lang="en-US" sz="2400"/>
              <a:t>The </a:t>
            </a:r>
            <a:r>
              <a:rPr lang="en-US" sz="2400" b="1"/>
              <a:t>women's suffrage</a:t>
            </a:r>
            <a:r>
              <a:rPr lang="en-US" sz="2400"/>
              <a:t> movement fought for </a:t>
            </a:r>
            <a:r>
              <a:rPr lang="en-US" sz="2400" b="1"/>
              <a:t>women’s right to vote</a:t>
            </a:r>
          </a:p>
          <a:p>
            <a:r>
              <a:rPr lang="en-US" sz="2400"/>
              <a:t>The </a:t>
            </a:r>
            <a:r>
              <a:rPr lang="en-US" sz="2400" b="1" u="sng"/>
              <a:t>19</a:t>
            </a:r>
            <a:r>
              <a:rPr lang="en-US" sz="2400" b="1" u="sng" baseline="30000"/>
              <a:t>th</a:t>
            </a:r>
            <a:r>
              <a:rPr lang="en-US" sz="2400" b="1" u="sng"/>
              <a:t> Amendment</a:t>
            </a:r>
            <a:r>
              <a:rPr lang="en-US" sz="2400"/>
              <a:t> gave </a:t>
            </a:r>
            <a:r>
              <a:rPr lang="en-US" sz="2400" b="1"/>
              <a:t>women the right to vote</a:t>
            </a:r>
            <a:r>
              <a:rPr lang="en-US" sz="2400"/>
              <a:t> in 1920</a:t>
            </a:r>
          </a:p>
        </p:txBody>
      </p:sp>
      <p:pic>
        <p:nvPicPr>
          <p:cNvPr id="17410" name="Picture 2" descr="http://i.huffpost.com/gadgets/slideshows/593/slide_593_12327_large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251940"/>
            <a:ext cx="4284663" cy="3116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Who votes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1524000"/>
            <a:ext cx="38100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Do Americans usually meet their responsibility to vote?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In </a:t>
            </a:r>
            <a:r>
              <a:rPr lang="en-US" sz="2400" dirty="0" smtClean="0"/>
              <a:t>2008, </a:t>
            </a:r>
            <a:r>
              <a:rPr lang="en-US" sz="2400" dirty="0"/>
              <a:t>about </a:t>
            </a:r>
            <a:r>
              <a:rPr lang="en-US" sz="2400" dirty="0" smtClean="0"/>
              <a:t>57% </a:t>
            </a:r>
            <a:r>
              <a:rPr lang="en-US" sz="2400" dirty="0"/>
              <a:t>of eligible voters voted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Among registered voters, the turnout was 86%</a:t>
            </a:r>
          </a:p>
          <a:p>
            <a:pPr>
              <a:lnSpc>
                <a:spcPct val="80000"/>
              </a:lnSpc>
            </a:pPr>
            <a:r>
              <a:rPr lang="en-US" sz="2400" b="1" dirty="0"/>
              <a:t>Being registered increases the chances you will actually vote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What people do you think vote most often?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What people vote least often?</a:t>
            </a:r>
          </a:p>
        </p:txBody>
      </p:sp>
      <p:pic>
        <p:nvPicPr>
          <p:cNvPr id="21513" name="Picture 9" descr="http://i.huffpost.com/gadgets/slideshows/593/slide_593_12325_large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164556"/>
            <a:ext cx="50292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/>
          <a:lstStyle/>
          <a:p>
            <a:r>
              <a:rPr lang="en-US"/>
              <a:t>Senior Sovereignty?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752600"/>
            <a:ext cx="44196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b="1"/>
              <a:t>Age</a:t>
            </a:r>
            <a:r>
              <a:rPr lang="en-US" sz="2200"/>
              <a:t> is one of the best predictors of voting behavior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/>
              <a:t>Age 18-24	36.1%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/>
              <a:t>Age 25-34	50.5%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/>
              <a:t>Age 35-44	60.5%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/>
              <a:t>Age 45-54	66.3%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/>
              <a:t>Age 55-64	70.1%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/>
              <a:t>Age 65-74	72.2%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200"/>
              <a:t>Age 75 – over	66.5%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200"/>
          </a:p>
          <a:p>
            <a:pPr>
              <a:lnSpc>
                <a:spcPct val="90000"/>
              </a:lnSpc>
            </a:pPr>
            <a:r>
              <a:rPr lang="en-US" sz="2200"/>
              <a:t>Why does the pattern change after age 75?</a:t>
            </a:r>
          </a:p>
        </p:txBody>
      </p:sp>
      <p:pic>
        <p:nvPicPr>
          <p:cNvPr id="22535" name="Picture 7" descr="voter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 l="2000" t="1059" r="2000" b="16118"/>
          <a:stretch>
            <a:fillRect/>
          </a:stretch>
        </p:blipFill>
        <p:spPr>
          <a:xfrm>
            <a:off x="4724400" y="1778000"/>
            <a:ext cx="4267200" cy="3911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Racial Differences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114800" cy="4114800"/>
          </a:xfrm>
        </p:spPr>
        <p:txBody>
          <a:bodyPr/>
          <a:lstStyle/>
          <a:p>
            <a:r>
              <a:rPr lang="en-US" sz="2600" b="1"/>
              <a:t>Race</a:t>
            </a:r>
            <a:r>
              <a:rPr lang="en-US" sz="2600"/>
              <a:t> can also be a predictor of voting </a:t>
            </a:r>
          </a:p>
          <a:p>
            <a:pPr>
              <a:buFontTx/>
              <a:buNone/>
            </a:pPr>
            <a:endParaRPr lang="en-US" sz="2600"/>
          </a:p>
          <a:p>
            <a:pPr>
              <a:buFontTx/>
              <a:buNone/>
            </a:pPr>
            <a:r>
              <a:rPr lang="en-US" sz="2600"/>
              <a:t>Whites		61.8%</a:t>
            </a:r>
          </a:p>
          <a:p>
            <a:pPr>
              <a:buFontTx/>
              <a:buNone/>
            </a:pPr>
            <a:r>
              <a:rPr lang="en-US" sz="2600"/>
              <a:t>African-American	56.8%</a:t>
            </a:r>
          </a:p>
          <a:p>
            <a:pPr>
              <a:buFontTx/>
              <a:buNone/>
            </a:pPr>
            <a:r>
              <a:rPr lang="en-US" sz="2600"/>
              <a:t>Asian			43.3%</a:t>
            </a:r>
          </a:p>
          <a:p>
            <a:pPr>
              <a:buFontTx/>
              <a:buNone/>
            </a:pPr>
            <a:r>
              <a:rPr lang="en-US" sz="2600"/>
              <a:t>Latino/Hispanic	45.1%</a:t>
            </a:r>
          </a:p>
        </p:txBody>
      </p:sp>
      <p:pic>
        <p:nvPicPr>
          <p:cNvPr id="28678" name="Picture 6" descr="voter-ed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 l="2333" t="20000" r="2040" b="3076"/>
          <a:stretch>
            <a:fillRect/>
          </a:stretch>
        </p:blipFill>
        <p:spPr>
          <a:xfrm>
            <a:off x="609600" y="1828800"/>
            <a:ext cx="3811588" cy="4648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86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Does Education matter?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b="1"/>
              <a:t>The more education someone has, the more likely they are to vote</a:t>
            </a:r>
          </a:p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r>
              <a:rPr lang="en-US" sz="2400"/>
              <a:t>H.S. dropouts		38.4%</a:t>
            </a:r>
          </a:p>
          <a:p>
            <a:pPr>
              <a:buFontTx/>
              <a:buNone/>
            </a:pPr>
            <a:r>
              <a:rPr lang="en-US" sz="2400"/>
              <a:t>H.S. Diploma		52.5%</a:t>
            </a:r>
          </a:p>
          <a:p>
            <a:pPr>
              <a:buFontTx/>
              <a:buNone/>
            </a:pPr>
            <a:r>
              <a:rPr lang="en-US" sz="2400"/>
              <a:t>Some college		63.1%</a:t>
            </a:r>
          </a:p>
          <a:p>
            <a:pPr>
              <a:buFontTx/>
              <a:buNone/>
            </a:pPr>
            <a:r>
              <a:rPr lang="en-US" sz="2400"/>
              <a:t>College degrees	75.4%</a:t>
            </a:r>
          </a:p>
          <a:p>
            <a:pPr>
              <a:buFontTx/>
              <a:buNone/>
            </a:pPr>
            <a:r>
              <a:rPr lang="en-US" sz="2400"/>
              <a:t>Graduate degrees	81.9%</a:t>
            </a:r>
          </a:p>
        </p:txBody>
      </p:sp>
      <p:pic>
        <p:nvPicPr>
          <p:cNvPr id="13314" name="Picture 2" descr="Graduation Cap And Diploma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1696" y="2209800"/>
            <a:ext cx="4065104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9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Do the rich rule?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905000"/>
            <a:ext cx="4419600" cy="4419600"/>
          </a:xfrm>
        </p:spPr>
        <p:txBody>
          <a:bodyPr/>
          <a:lstStyle/>
          <a:p>
            <a:r>
              <a:rPr lang="en-US" sz="2000"/>
              <a:t>The </a:t>
            </a:r>
            <a:r>
              <a:rPr lang="en-US" sz="2000" b="1"/>
              <a:t>more money someone makes, the more likely they are to vote</a:t>
            </a:r>
          </a:p>
          <a:p>
            <a:pPr>
              <a:buFontTx/>
              <a:buNone/>
            </a:pPr>
            <a:endParaRPr lang="en-US" sz="2000"/>
          </a:p>
          <a:p>
            <a:pPr>
              <a:buFontTx/>
              <a:buNone/>
            </a:pPr>
            <a:r>
              <a:rPr lang="en-US" sz="2200"/>
              <a:t>Less than $5000	34.2%</a:t>
            </a:r>
          </a:p>
          <a:p>
            <a:pPr>
              <a:buFontTx/>
              <a:buNone/>
            </a:pPr>
            <a:r>
              <a:rPr lang="en-US" sz="2200"/>
              <a:t>$  5000  - $9999	40.6%</a:t>
            </a:r>
          </a:p>
          <a:p>
            <a:pPr>
              <a:buFontTx/>
              <a:buNone/>
            </a:pPr>
            <a:r>
              <a:rPr lang="en-US" sz="2200"/>
              <a:t>$10,000 - $14,999	44.3%</a:t>
            </a:r>
          </a:p>
          <a:p>
            <a:pPr>
              <a:buFontTx/>
              <a:buNone/>
            </a:pPr>
            <a:r>
              <a:rPr lang="en-US" sz="2200"/>
              <a:t>$15,000 - $24,999	51.3%</a:t>
            </a:r>
          </a:p>
          <a:p>
            <a:pPr>
              <a:buFontTx/>
              <a:buNone/>
            </a:pPr>
            <a:r>
              <a:rPr lang="en-US" sz="2200"/>
              <a:t>$25,000 - $34,999	57.8%</a:t>
            </a:r>
          </a:p>
          <a:p>
            <a:pPr>
              <a:buFontTx/>
              <a:buNone/>
            </a:pPr>
            <a:r>
              <a:rPr lang="en-US" sz="2200"/>
              <a:t>$35,000 - $49,999	61.9%</a:t>
            </a:r>
          </a:p>
          <a:p>
            <a:pPr>
              <a:buFontTx/>
              <a:buNone/>
            </a:pPr>
            <a:r>
              <a:rPr lang="en-US" sz="2200"/>
              <a:t>$50,000 - $74,999	68.7%</a:t>
            </a:r>
          </a:p>
          <a:p>
            <a:pPr>
              <a:buFontTx/>
              <a:buNone/>
            </a:pPr>
            <a:r>
              <a:rPr lang="en-US" sz="2200"/>
              <a:t>$75,000 – above	74.9%</a:t>
            </a:r>
          </a:p>
          <a:p>
            <a:pPr>
              <a:buFontTx/>
              <a:buNone/>
            </a:pPr>
            <a:endParaRPr lang="en-US" sz="2200" b="1"/>
          </a:p>
        </p:txBody>
      </p:sp>
      <p:pic>
        <p:nvPicPr>
          <p:cNvPr id="31755" name="Picture 11" descr="gates-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524000"/>
            <a:ext cx="3536950" cy="4953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17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7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17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781</Words>
  <Application>Microsoft Office PowerPoint</Application>
  <PresentationFormat>On-screen Show (4:3)</PresentationFormat>
  <Paragraphs>119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Default Design</vt:lpstr>
      <vt:lpstr>Voting and Elections</vt:lpstr>
      <vt:lpstr>Who can vote?</vt:lpstr>
      <vt:lpstr>African-Americans</vt:lpstr>
      <vt:lpstr>Women's Suffrage</vt:lpstr>
      <vt:lpstr>Who votes</vt:lpstr>
      <vt:lpstr>Senior Sovereignty?</vt:lpstr>
      <vt:lpstr>Racial Differences</vt:lpstr>
      <vt:lpstr>Does Education matter?</vt:lpstr>
      <vt:lpstr>Do the rich rule?</vt:lpstr>
      <vt:lpstr>A disturbing trend?</vt:lpstr>
      <vt:lpstr>Excuses, Excuses, Excuses!</vt:lpstr>
      <vt:lpstr>Electoral College</vt:lpstr>
      <vt:lpstr>PowerPoint Presentation</vt:lpstr>
      <vt:lpstr>Electoral College</vt:lpstr>
      <vt:lpstr>Electoral Failures</vt:lpstr>
      <vt:lpstr>In 1796, no one had a majority as the Constitution requires.  The House of representatives chose John Adams to be President</vt:lpstr>
      <vt:lpstr>Election of 1860</vt:lpstr>
      <vt:lpstr>PowerPoint Presentation</vt:lpstr>
      <vt:lpstr>Some aren’t so close</vt:lpstr>
    </vt:vector>
  </TitlesOfParts>
  <Company>vbcps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Voting and Elections</dc:title>
  <dc:creator>vbcps</dc:creator>
  <cp:lastModifiedBy>Phillip C. McGinnis</cp:lastModifiedBy>
  <cp:revision>61</cp:revision>
  <dcterms:created xsi:type="dcterms:W3CDTF">2004-10-04T14:02:10Z</dcterms:created>
  <dcterms:modified xsi:type="dcterms:W3CDTF">2014-10-15T14:55:12Z</dcterms:modified>
</cp:coreProperties>
</file>